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334" r:id="rId18"/>
    <p:sldId id="276" r:id="rId19"/>
    <p:sldId id="303" r:id="rId20"/>
    <p:sldId id="293" r:id="rId21"/>
    <p:sldId id="277" r:id="rId22"/>
    <p:sldId id="335" r:id="rId23"/>
    <p:sldId id="336"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337"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1" d="100"/>
          <a:sy n="101" d="100"/>
        </p:scale>
        <p:origin x="48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096796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5916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03285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emf"/><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SpaceX launches can also be obtained from Wikipedia;</a:t>
            </a:r>
          </a:p>
          <a:p>
            <a:pPr>
              <a:lnSpc>
                <a:spcPct val="100000"/>
              </a:lnSpc>
              <a:spcBef>
                <a:spcPts val="1400"/>
              </a:spcBef>
            </a:pPr>
            <a:r>
              <a:rPr lang="en-US" sz="2200" dirty="0">
                <a:solidFill>
                  <a:schemeClr val="accent3">
                    <a:lumMod val="25000"/>
                  </a:schemeClr>
                </a:solidFill>
                <a:latin typeface="Abadi"/>
              </a:rPr>
              <a:t>Data are downloaded from Wikipedia according to the flowchart and then persisted.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35A7BDD9-9D3B-2701-7DF9-C45B5971998D}"/>
              </a:ext>
            </a:extLst>
          </p:cNvPr>
          <p:cNvPicPr>
            <a:picLocks noChangeAspect="1"/>
          </p:cNvPicPr>
          <p:nvPr/>
        </p:nvPicPr>
        <p:blipFill>
          <a:blip r:embed="rId3"/>
          <a:stretch>
            <a:fillRect/>
          </a:stretch>
        </p:blipFill>
        <p:spPr>
          <a:xfrm>
            <a:off x="7772951" y="1792288"/>
            <a:ext cx="2743200" cy="381158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37700" cy="4351338"/>
          </a:xfrm>
          <a:prstGeom prst="rect">
            <a:avLst/>
          </a:prstGeom>
        </p:spPr>
        <p:txBody>
          <a:bodyPr/>
          <a:lstStyle/>
          <a:p>
            <a:r>
              <a:rPr lang="en-US" sz="2200" dirty="0">
                <a:solidFill>
                  <a:schemeClr val="accent3">
                    <a:lumMod val="25000"/>
                  </a:schemeClr>
                </a:solidFill>
                <a:latin typeface="Abadi" panose="020B0604020104020204" pitchFamily="34" charset="0"/>
              </a:rPr>
              <a:t>Initially some Exploratory Data Analysis (EDA) was performed on the dataset.</a:t>
            </a:r>
          </a:p>
          <a:p>
            <a:r>
              <a:rPr lang="en-US" sz="2200" dirty="0">
                <a:solidFill>
                  <a:schemeClr val="accent3">
                    <a:lumMod val="25000"/>
                  </a:schemeClr>
                </a:solidFill>
                <a:latin typeface="Abadi" panose="020B0604020104020204" pitchFamily="34" charset="0"/>
              </a:rPr>
              <a:t>Then the summaries launches per site, occurrences of each orbit and occurrences of mission outcome per orbit type were calculated.</a:t>
            </a:r>
          </a:p>
          <a:p>
            <a:r>
              <a:rPr lang="en-US" sz="2200" dirty="0">
                <a:solidFill>
                  <a:schemeClr val="accent3">
                    <a:lumMod val="25000"/>
                  </a:schemeClr>
                </a:solidFill>
                <a:latin typeface="Abadi" panose="020B0604020104020204" pitchFamily="34" charset="0"/>
              </a:rPr>
              <a:t>Finally, the landing outcome label was created from Outcome column.</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Source code: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2A66665-97F5-FF48-F65D-D744FA34E20B}"/>
              </a:ext>
            </a:extLst>
          </p:cNvPr>
          <p:cNvPicPr>
            <a:picLocks noChangeAspect="1"/>
          </p:cNvPicPr>
          <p:nvPr/>
        </p:nvPicPr>
        <p:blipFill>
          <a:blip r:embed="rId3"/>
          <a:stretch>
            <a:fillRect/>
          </a:stretch>
        </p:blipFill>
        <p:spPr>
          <a:xfrm>
            <a:off x="770011" y="3627619"/>
            <a:ext cx="9663144" cy="146903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explore data, scatterplots and </a:t>
            </a:r>
            <a:r>
              <a:rPr lang="en-US" sz="2200" dirty="0" err="1">
                <a:solidFill>
                  <a:schemeClr val="accent3">
                    <a:lumMod val="25000"/>
                  </a:schemeClr>
                </a:solidFill>
                <a:latin typeface="Abadi"/>
              </a:rPr>
              <a:t>barplots</a:t>
            </a:r>
            <a:r>
              <a:rPr lang="en-US" sz="2200" dirty="0">
                <a:solidFill>
                  <a:schemeClr val="accent3">
                    <a:lumMod val="25000"/>
                  </a:schemeClr>
                </a:solidFill>
                <a:latin typeface="Abadi"/>
              </a:rPr>
              <a:t> were used to visualize the relationship between pair of features:</a:t>
            </a:r>
          </a:p>
          <a:p>
            <a:pPr>
              <a:lnSpc>
                <a:spcPct val="100000"/>
              </a:lnSpc>
              <a:spcBef>
                <a:spcPts val="1400"/>
              </a:spcBef>
            </a:pPr>
            <a:r>
              <a:rPr lang="en-US" sz="2200" dirty="0">
                <a:solidFill>
                  <a:schemeClr val="accent3">
                    <a:lumMod val="25000"/>
                  </a:schemeClr>
                </a:solidFill>
                <a:latin typeface="Abadi"/>
              </a:rPr>
              <a:t>Payload Mass X Flight Number, Launch Site X Flight Number, Launch Site X Payload Mass, Orbit and Flight Number, Payload and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8D61F4A-9601-D8AE-7909-99E66438DB55}"/>
              </a:ext>
            </a:extLst>
          </p:cNvPr>
          <p:cNvPicPr>
            <a:picLocks noChangeAspect="1"/>
          </p:cNvPicPr>
          <p:nvPr/>
        </p:nvPicPr>
        <p:blipFill>
          <a:blip r:embed="rId3"/>
          <a:stretch>
            <a:fillRect/>
          </a:stretch>
        </p:blipFill>
        <p:spPr>
          <a:xfrm>
            <a:off x="1004341" y="3429000"/>
            <a:ext cx="9745588" cy="211736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075"/>
            <a:ext cx="10382672" cy="50181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a:t>
            </a:r>
          </a:p>
          <a:p>
            <a:pPr lvl="1">
              <a:lnSpc>
                <a:spcPct val="100000"/>
              </a:lnSpc>
              <a:spcBef>
                <a:spcPts val="1400"/>
              </a:spcBef>
            </a:pPr>
            <a:r>
              <a:rPr lang="en-US" sz="1900" dirty="0">
                <a:solidFill>
                  <a:schemeClr val="accent3">
                    <a:lumMod val="25000"/>
                  </a:schemeClr>
                </a:solidFill>
                <a:latin typeface="Abadi"/>
              </a:rPr>
              <a:t>Names of the unique launch sites in the space mission;</a:t>
            </a:r>
          </a:p>
          <a:p>
            <a:pPr lvl="1">
              <a:lnSpc>
                <a:spcPct val="100000"/>
              </a:lnSpc>
              <a:spcBef>
                <a:spcPts val="1400"/>
              </a:spcBef>
            </a:pPr>
            <a:r>
              <a:rPr lang="en-US" sz="1900" dirty="0">
                <a:solidFill>
                  <a:schemeClr val="accent3">
                    <a:lumMod val="25000"/>
                  </a:schemeClr>
                </a:solidFill>
                <a:latin typeface="Abadi"/>
              </a:rPr>
              <a:t>Top 5 launch sites whose name begin with the string 'CCA’;</a:t>
            </a:r>
          </a:p>
          <a:p>
            <a:pPr lvl="1">
              <a:lnSpc>
                <a:spcPct val="100000"/>
              </a:lnSpc>
              <a:spcBef>
                <a:spcPts val="1400"/>
              </a:spcBef>
            </a:pPr>
            <a:r>
              <a:rPr lang="en-US" sz="19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900" dirty="0">
                <a:solidFill>
                  <a:schemeClr val="accent3">
                    <a:lumMod val="25000"/>
                  </a:schemeClr>
                </a:solidFill>
                <a:latin typeface="Abadi"/>
              </a:rPr>
              <a:t>Average payload mass carried by booster version F9 v1.1;</a:t>
            </a:r>
          </a:p>
          <a:p>
            <a:pPr lvl="1">
              <a:lnSpc>
                <a:spcPct val="100000"/>
              </a:lnSpc>
              <a:spcBef>
                <a:spcPts val="1400"/>
              </a:spcBef>
            </a:pPr>
            <a:r>
              <a:rPr lang="en-US" sz="1900" dirty="0">
                <a:solidFill>
                  <a:schemeClr val="accent3">
                    <a:lumMod val="25000"/>
                  </a:schemeClr>
                </a:solidFill>
                <a:latin typeface="Abadi"/>
              </a:rPr>
              <a:t>Date when the first successful landing outcome in ground pad was achieved;</a:t>
            </a:r>
          </a:p>
          <a:p>
            <a:pPr lvl="1">
              <a:lnSpc>
                <a:spcPct val="100000"/>
              </a:lnSpc>
              <a:spcBef>
                <a:spcPts val="1400"/>
              </a:spcBef>
            </a:pPr>
            <a:r>
              <a:rPr lang="en-US" sz="1900" dirty="0">
                <a:solidFill>
                  <a:schemeClr val="accent3">
                    <a:lumMod val="25000"/>
                  </a:schemeClr>
                </a:solidFill>
                <a:latin typeface="Abadi"/>
              </a:rPr>
              <a:t>Names of the boosters which have success in drone ship and have payload mass between 4000 and 6000 kg;</a:t>
            </a:r>
          </a:p>
          <a:p>
            <a:pPr lvl="1">
              <a:lnSpc>
                <a:spcPct val="100000"/>
              </a:lnSpc>
              <a:spcBef>
                <a:spcPts val="1400"/>
              </a:spcBef>
            </a:pPr>
            <a:r>
              <a:rPr lang="en-US" sz="1900" dirty="0">
                <a:solidFill>
                  <a:schemeClr val="accent3">
                    <a:lumMod val="25000"/>
                  </a:schemeClr>
                </a:solidFill>
                <a:latin typeface="Abadi"/>
              </a:rPr>
              <a:t>Total number of successful and failure mission outcomes;</a:t>
            </a:r>
          </a:p>
          <a:p>
            <a:pPr lvl="1">
              <a:lnSpc>
                <a:spcPct val="100000"/>
              </a:lnSpc>
              <a:spcBef>
                <a:spcPts val="1400"/>
              </a:spcBef>
            </a:pPr>
            <a:r>
              <a:rPr lang="en-US" sz="1900" dirty="0">
                <a:solidFill>
                  <a:schemeClr val="accent3">
                    <a:lumMod val="25000"/>
                  </a:schemeClr>
                </a:solidFill>
                <a:latin typeface="Abadi"/>
              </a:rPr>
              <a:t>Names of the booster versions which have carried the maximum payload mass;</a:t>
            </a:r>
          </a:p>
          <a:p>
            <a:pPr marL="0" indent="0">
              <a:lnSpc>
                <a:spcPct val="100000"/>
              </a:lnSpc>
              <a:buNone/>
            </a:pPr>
            <a:endParaRPr lang="en-US" sz="22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075"/>
            <a:ext cx="10382672" cy="5018136"/>
          </a:xfrm>
          <a:prstGeom prst="rect">
            <a:avLst/>
          </a:prstGeom>
        </p:spPr>
        <p:txBody>
          <a:bodyPr lIns="91440" tIns="45720" rIns="91440" bIns="45720" anchor="t"/>
          <a:lstStyle/>
          <a:p>
            <a:pPr lvl="1">
              <a:lnSpc>
                <a:spcPct val="100000"/>
              </a:lnSpc>
              <a:spcBef>
                <a:spcPts val="1400"/>
              </a:spcBef>
            </a:pPr>
            <a:r>
              <a:rPr lang="en-US" sz="1900" dirty="0">
                <a:solidFill>
                  <a:schemeClr val="accent3">
                    <a:lumMod val="25000"/>
                  </a:schemeClr>
                </a:solidFill>
                <a:latin typeface="Abadi"/>
              </a:rPr>
              <a:t>Failed landing outcomes in drone ship, their booster versions, and launch site names for in year 2015; and</a:t>
            </a:r>
          </a:p>
          <a:p>
            <a:pPr lvl="1">
              <a:lnSpc>
                <a:spcPct val="100000"/>
              </a:lnSpc>
              <a:spcBef>
                <a:spcPts val="1400"/>
              </a:spcBef>
            </a:pPr>
            <a:r>
              <a:rPr lang="en-US" sz="1900" dirty="0">
                <a:solidFill>
                  <a:schemeClr val="accent3">
                    <a:lumMod val="25000"/>
                  </a:schemeClr>
                </a:solidFill>
                <a:latin typeface="Abadi"/>
              </a:rPr>
              <a:t>Rank of the count of landing outcomes (such as Failure (drone ship) or Success (ground pad)) between the date 2010 06 04 and 2017 03 20.</a:t>
            </a: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endParaRPr lang="en-US" sz="2200" dirty="0"/>
          </a:p>
          <a:p>
            <a:pPr>
              <a:lnSpc>
                <a:spcPct val="100000"/>
              </a:lnSpc>
            </a:pPr>
            <a:endParaRPr lang="en-US" sz="15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85969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used with Folium Maps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indicate points like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indicate highlighted areas around specific coordinates, like NASA Johnson Space Center;</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indicates groups of events in each coordinate, like launches in a launch site; and</a:t>
            </a:r>
          </a:p>
          <a:p>
            <a:pPr lvl="1">
              <a:lnSpc>
                <a:spcPct val="100000"/>
              </a:lnSpc>
              <a:spcBef>
                <a:spcPts val="1400"/>
              </a:spcBef>
            </a:pPr>
            <a:r>
              <a:rPr lang="en-US" sz="1800" dirty="0">
                <a:solidFill>
                  <a:schemeClr val="accent3">
                    <a:lumMod val="25000"/>
                  </a:schemeClr>
                </a:solidFill>
                <a:latin typeface="Abadi" panose="020B0604020104020204" pitchFamily="34" charset="0"/>
              </a:rPr>
              <a:t>Lines are used to indicate distances between two coordinates.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729762" y="6040563"/>
            <a:ext cx="2743200" cy="401638"/>
          </a:xfrm>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graphs and plots were used to visualize data</a:t>
            </a:r>
          </a:p>
          <a:p>
            <a:pPr lvl="1">
              <a:lnSpc>
                <a:spcPct val="100000"/>
              </a:lnSpc>
              <a:spcBef>
                <a:spcPts val="1400"/>
              </a:spcBef>
            </a:pPr>
            <a:r>
              <a:rPr lang="en-US" sz="1800" dirty="0">
                <a:solidFill>
                  <a:schemeClr val="accent3">
                    <a:lumMod val="25000"/>
                  </a:schemeClr>
                </a:solidFill>
                <a:latin typeface="Abadi" panose="020B0604020104020204" pitchFamily="34" charset="0"/>
              </a:rPr>
              <a:t>Percentage of launches by site</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This combination allowed to quickly analyze the relation between payloads and launch sites, helping to identify where is best place to launch according to payloads.</a:t>
            </a: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compared: logistic regression, support vector machine, decision tree and k nearest neighbors.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AAACCB5A-A7AC-631B-8A46-6E37F977FF5F}"/>
              </a:ext>
            </a:extLst>
          </p:cNvPr>
          <p:cNvPicPr>
            <a:picLocks noChangeAspect="1"/>
          </p:cNvPicPr>
          <p:nvPr/>
        </p:nvPicPr>
        <p:blipFill>
          <a:blip r:embed="rId3"/>
          <a:stretch>
            <a:fillRect/>
          </a:stretch>
        </p:blipFill>
        <p:spPr>
          <a:xfrm>
            <a:off x="770009" y="3146007"/>
            <a:ext cx="9745589" cy="1559184"/>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54046"/>
            <a:ext cx="10281577" cy="45715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 X uses 4 different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launches were done to Space X itself and NASA;</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 landing outcome happened in 2015 fiver year after the first launch;</a:t>
            </a:r>
          </a:p>
          <a:p>
            <a:pPr lvl="1">
              <a:lnSpc>
                <a:spcPct val="100000"/>
              </a:lnSpc>
              <a:spcBef>
                <a:spcPts val="1400"/>
              </a:spcBef>
            </a:pPr>
            <a:r>
              <a:rPr lang="en-US" sz="18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800" dirty="0">
                <a:solidFill>
                  <a:schemeClr val="accent3">
                    <a:lumMod val="25000"/>
                  </a:schemeClr>
                </a:solidFill>
                <a:latin typeface="Abadi" panose="020B0604020104020204" pitchFamily="34" charset="0"/>
              </a:rPr>
              <a:t>Almost 100% of mission outcomes were successful;</a:t>
            </a:r>
          </a:p>
          <a:p>
            <a:pPr lvl="1">
              <a:lnSpc>
                <a:spcPct val="100000"/>
              </a:lnSpc>
              <a:spcBef>
                <a:spcPts val="1400"/>
              </a:spcBef>
            </a:pPr>
            <a:r>
              <a:rPr lang="en-US" sz="1800" dirty="0">
                <a:solidFill>
                  <a:schemeClr val="accent3">
                    <a:lumMod val="25000"/>
                  </a:schemeClr>
                </a:solidFill>
                <a:latin typeface="Abadi" panose="020B0604020104020204" pitchFamily="34" charset="0"/>
              </a:rPr>
              <a:t>Two booster versions failed at landing in drone ships in 2015: F9 v1.1 B1012 and F9 v1.1 B1015;</a:t>
            </a:r>
          </a:p>
          <a:p>
            <a:pPr lvl="1">
              <a:lnSpc>
                <a:spcPct val="100000"/>
              </a:lnSpc>
              <a:spcBef>
                <a:spcPts val="1400"/>
              </a:spcBef>
            </a:pPr>
            <a:r>
              <a:rPr lang="en-US" sz="1800" dirty="0">
                <a:solidFill>
                  <a:schemeClr val="accent3">
                    <a:lumMod val="25000"/>
                  </a:schemeClr>
                </a:solidFill>
                <a:latin typeface="Abadi" panose="020B0604020104020204" pitchFamily="34" charset="0"/>
              </a:rPr>
              <a:t>The number of landing outcomes became as better as years passed.</a:t>
            </a: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773382"/>
            <a:ext cx="10616847" cy="4252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Using interactive analytics was possible to identify that launch sites use to be </a:t>
            </a:r>
            <a:r>
              <a:rPr lang="en-US" sz="2200" dirty="0" err="1">
                <a:solidFill>
                  <a:schemeClr val="accent3">
                    <a:lumMod val="25000"/>
                  </a:schemeClr>
                </a:solidFill>
                <a:latin typeface="Abadi" panose="020B0604020104020204" pitchFamily="34" charset="0"/>
              </a:rPr>
              <a:t>insafety</a:t>
            </a:r>
            <a:r>
              <a:rPr lang="en-US" sz="2200" dirty="0">
                <a:solidFill>
                  <a:schemeClr val="accent3">
                    <a:lumMod val="25000"/>
                  </a:schemeClr>
                </a:solidFill>
                <a:latin typeface="Abadi" panose="020B0604020104020204" pitchFamily="34" charset="0"/>
              </a:rPr>
              <a:t> places, near sea, for example and have a good logistic infrastructure around.</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happens at east cost launch sites.</a:t>
            </a: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0CBAE30-ED11-705A-77B0-B5CB285BB00A}"/>
              </a:ext>
            </a:extLst>
          </p:cNvPr>
          <p:cNvPicPr>
            <a:picLocks noChangeAspect="1"/>
          </p:cNvPicPr>
          <p:nvPr/>
        </p:nvPicPr>
        <p:blipFill>
          <a:blip r:embed="rId4"/>
          <a:stretch>
            <a:fillRect/>
          </a:stretch>
        </p:blipFill>
        <p:spPr>
          <a:xfrm>
            <a:off x="841126" y="3433989"/>
            <a:ext cx="4326620" cy="2591584"/>
          </a:xfrm>
          <a:prstGeom prst="rect">
            <a:avLst/>
          </a:prstGeom>
        </p:spPr>
      </p:pic>
      <p:pic>
        <p:nvPicPr>
          <p:cNvPr id="6" name="Picture 5">
            <a:extLst>
              <a:ext uri="{FF2B5EF4-FFF2-40B4-BE49-F238E27FC236}">
                <a16:creationId xmlns:a16="http://schemas.microsoft.com/office/drawing/2014/main" id="{AC99CFBF-C8A6-D923-CFDE-C79D114AA9BC}"/>
              </a:ext>
            </a:extLst>
          </p:cNvPr>
          <p:cNvPicPr>
            <a:picLocks noChangeAspect="1"/>
          </p:cNvPicPr>
          <p:nvPr/>
        </p:nvPicPr>
        <p:blipFill>
          <a:blip r:embed="rId5"/>
          <a:stretch>
            <a:fillRect/>
          </a:stretch>
        </p:blipFill>
        <p:spPr>
          <a:xfrm>
            <a:off x="6445548" y="3433989"/>
            <a:ext cx="4538447" cy="2591584"/>
          </a:xfrm>
          <a:prstGeom prst="rect">
            <a:avLst/>
          </a:prstGeom>
        </p:spPr>
      </p:pic>
    </p:spTree>
    <p:extLst>
      <p:ext uri="{BB962C8B-B14F-4D97-AF65-F5344CB8AC3E}">
        <p14:creationId xmlns:p14="http://schemas.microsoft.com/office/powerpoint/2010/main" val="3729529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6" y="1454046"/>
            <a:ext cx="7166802" cy="4571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showed that Decision Tree Classifier is the best model to predict successful landings, having accuracy over 87% and accuracy for test data over 94.</a:t>
            </a:r>
            <a:endParaRPr lang="en-US" sz="14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a:extLst>
              <a:ext uri="{FF2B5EF4-FFF2-40B4-BE49-F238E27FC236}">
                <a16:creationId xmlns:a16="http://schemas.microsoft.com/office/drawing/2014/main" id="{5626F450-0478-986F-2EE7-2AEB08D9E7FF}"/>
              </a:ext>
            </a:extLst>
          </p:cNvPr>
          <p:cNvPicPr>
            <a:picLocks noChangeAspect="1"/>
          </p:cNvPicPr>
          <p:nvPr/>
        </p:nvPicPr>
        <p:blipFill>
          <a:blip r:embed="rId4"/>
          <a:stretch>
            <a:fillRect/>
          </a:stretch>
        </p:blipFill>
        <p:spPr>
          <a:xfrm>
            <a:off x="6389078" y="2500831"/>
            <a:ext cx="4896533" cy="3524742"/>
          </a:xfrm>
          <a:prstGeom prst="rect">
            <a:avLst/>
          </a:prstGeom>
        </p:spPr>
      </p:pic>
    </p:spTree>
    <p:extLst>
      <p:ext uri="{BB962C8B-B14F-4D97-AF65-F5344CB8AC3E}">
        <p14:creationId xmlns:p14="http://schemas.microsoft.com/office/powerpoint/2010/main" val="3885154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168016"/>
            <a:ext cx="10149392" cy="21513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the plot above, it’s possible to verify that the best launch site nowadays is CCAF5 SLC 40, where most of recent launches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In second place VAFB SLC 4E and third place KSC LC 39A;</a:t>
            </a:r>
          </a:p>
          <a:p>
            <a:pPr>
              <a:lnSpc>
                <a:spcPct val="100000"/>
              </a:lnSpc>
              <a:spcBef>
                <a:spcPts val="1400"/>
              </a:spcBef>
            </a:pPr>
            <a:r>
              <a:rPr lang="en-US" sz="2200" dirty="0">
                <a:solidFill>
                  <a:schemeClr val="accent3">
                    <a:lumMod val="25000"/>
                  </a:schemeClr>
                </a:solidFill>
                <a:latin typeface="Abadi" panose="020B0604020104020204" pitchFamily="34" charset="0"/>
              </a:rPr>
              <a:t>It’s also possible to see that the general success rate improved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9E9BE93-5982-1EAE-6AF1-BA2F35F66302}"/>
              </a:ext>
            </a:extLst>
          </p:cNvPr>
          <p:cNvPicPr>
            <a:picLocks noChangeAspect="1"/>
          </p:cNvPicPr>
          <p:nvPr/>
        </p:nvPicPr>
        <p:blipFill>
          <a:blip r:embed="rId3"/>
          <a:stretch>
            <a:fillRect/>
          </a:stretch>
        </p:blipFill>
        <p:spPr>
          <a:xfrm>
            <a:off x="770011" y="1375389"/>
            <a:ext cx="10515600" cy="279262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6775" y="4238625"/>
            <a:ext cx="10591196" cy="1642720"/>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Payloads over 9,000kg (about the weight of a school bus) have excellent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CFB2CB4-EF72-22E7-CD14-80B5581A48F4}"/>
              </a:ext>
            </a:extLst>
          </p:cNvPr>
          <p:cNvPicPr>
            <a:picLocks noChangeAspect="1"/>
          </p:cNvPicPr>
          <p:nvPr/>
        </p:nvPicPr>
        <p:blipFill rotWithShape="1">
          <a:blip r:embed="rId3"/>
          <a:srcRect l="906" b="4012"/>
          <a:stretch/>
        </p:blipFill>
        <p:spPr>
          <a:xfrm>
            <a:off x="866775" y="1436894"/>
            <a:ext cx="10591196" cy="268743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12425"/>
            <a:ext cx="7078590" cy="41812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biggest success rates happens to orbits:</a:t>
            </a:r>
          </a:p>
          <a:p>
            <a:pPr lvl="1">
              <a:lnSpc>
                <a:spcPct val="100000"/>
              </a:lnSpc>
              <a:spcBef>
                <a:spcPts val="1400"/>
              </a:spcBef>
            </a:pPr>
            <a:r>
              <a:rPr lang="en-US" sz="1800" dirty="0">
                <a:solidFill>
                  <a:schemeClr val="accent3">
                    <a:lumMod val="25000"/>
                  </a:schemeClr>
                </a:solidFill>
                <a:latin typeface="Abadi" panose="020B0604020104020204" pitchFamily="34" charset="0"/>
              </a:rPr>
              <a:t>ES L1;</a:t>
            </a:r>
          </a:p>
          <a:p>
            <a:pPr lvl="1">
              <a:lnSpc>
                <a:spcPct val="100000"/>
              </a:lnSpc>
              <a:spcBef>
                <a:spcPts val="1400"/>
              </a:spcBef>
            </a:pPr>
            <a:r>
              <a:rPr lang="en-US" sz="1800" dirty="0">
                <a:solidFill>
                  <a:schemeClr val="accent3">
                    <a:lumMod val="25000"/>
                  </a:schemeClr>
                </a:solidFill>
                <a:latin typeface="Abadi" panose="020B0604020104020204" pitchFamily="34" charset="0"/>
              </a:rPr>
              <a:t>GEO;</a:t>
            </a:r>
          </a:p>
          <a:p>
            <a:pPr lvl="1">
              <a:lnSpc>
                <a:spcPct val="100000"/>
              </a:lnSpc>
              <a:spcBef>
                <a:spcPts val="1400"/>
              </a:spcBef>
            </a:pPr>
            <a:r>
              <a:rPr lang="en-US" sz="1800" dirty="0">
                <a:solidFill>
                  <a:schemeClr val="accent3">
                    <a:lumMod val="25000"/>
                  </a:schemeClr>
                </a:solidFill>
                <a:latin typeface="Abadi" panose="020B0604020104020204" pitchFamily="34" charset="0"/>
              </a:rPr>
              <a:t>HEO; and</a:t>
            </a:r>
          </a:p>
          <a:p>
            <a:pPr lvl="1">
              <a:lnSpc>
                <a:spcPct val="100000"/>
              </a:lnSpc>
              <a:spcBef>
                <a:spcPts val="1400"/>
              </a:spcBef>
            </a:pPr>
            <a:r>
              <a:rPr lang="en-US" sz="18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chemeClr val="accent3">
                    <a:lumMod val="25000"/>
                  </a:schemeClr>
                </a:solidFill>
                <a:latin typeface="Abadi" panose="020B0604020104020204" pitchFamily="34" charset="0"/>
              </a:rPr>
              <a:t>Followed by:</a:t>
            </a:r>
          </a:p>
          <a:p>
            <a:pPr lvl="1">
              <a:lnSpc>
                <a:spcPct val="100000"/>
              </a:lnSpc>
              <a:spcBef>
                <a:spcPts val="1400"/>
              </a:spcBef>
            </a:pPr>
            <a:r>
              <a:rPr lang="en-US" sz="1800" dirty="0">
                <a:solidFill>
                  <a:schemeClr val="accent3">
                    <a:lumMod val="25000"/>
                  </a:schemeClr>
                </a:solidFill>
                <a:latin typeface="Abadi" panose="020B0604020104020204" pitchFamily="34" charset="0"/>
              </a:rPr>
              <a:t>VLEO (above 80%); and</a:t>
            </a:r>
          </a:p>
          <a:p>
            <a:pPr lvl="1">
              <a:lnSpc>
                <a:spcPct val="100000"/>
              </a:lnSpc>
              <a:spcBef>
                <a:spcPts val="1400"/>
              </a:spcBef>
            </a:pPr>
            <a:r>
              <a:rPr lang="en-US" sz="1800" dirty="0">
                <a:solidFill>
                  <a:schemeClr val="accent3">
                    <a:lumMod val="25000"/>
                  </a:schemeClr>
                </a:solidFill>
                <a:latin typeface="Abadi" panose="020B0604020104020204" pitchFamily="34" charset="0"/>
              </a:rPr>
              <a:t>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BF0C2CF-3D43-593C-2B4A-3C27F225175C}"/>
              </a:ext>
            </a:extLst>
          </p:cNvPr>
          <p:cNvPicPr>
            <a:picLocks noChangeAspect="1"/>
          </p:cNvPicPr>
          <p:nvPr/>
        </p:nvPicPr>
        <p:blipFill>
          <a:blip r:embed="rId3"/>
          <a:stretch>
            <a:fillRect/>
          </a:stretch>
        </p:blipFill>
        <p:spPr>
          <a:xfrm>
            <a:off x="8032758" y="1712425"/>
            <a:ext cx="3425213" cy="255684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122202"/>
            <a:ext cx="10412338" cy="17591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success rate improved over time to all orbits;</a:t>
            </a:r>
          </a:p>
          <a:p>
            <a:pPr>
              <a:lnSpc>
                <a:spcPct val="100000"/>
              </a:lnSpc>
              <a:spcBef>
                <a:spcPts val="1400"/>
              </a:spcBef>
            </a:pPr>
            <a:r>
              <a:rPr lang="en-US" sz="2200" dirty="0">
                <a:solidFill>
                  <a:schemeClr val="accent3">
                    <a:lumMod val="25000"/>
                  </a:schemeClr>
                </a:solidFill>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6C23A1A-C78D-59E5-AAD8-559D15A81637}"/>
              </a:ext>
            </a:extLst>
          </p:cNvPr>
          <p:cNvPicPr>
            <a:picLocks noChangeAspect="1"/>
          </p:cNvPicPr>
          <p:nvPr/>
        </p:nvPicPr>
        <p:blipFill>
          <a:blip r:embed="rId3"/>
          <a:stretch>
            <a:fillRect/>
          </a:stretch>
        </p:blipFill>
        <p:spPr>
          <a:xfrm>
            <a:off x="770011" y="1364198"/>
            <a:ext cx="10687962" cy="275800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71950"/>
            <a:ext cx="10515600" cy="16970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Apparently, there is no relation between payload and success rate to orbit GTO;</a:t>
            </a:r>
          </a:p>
          <a:p>
            <a:pPr>
              <a:lnSpc>
                <a:spcPct val="100000"/>
              </a:lnSpc>
              <a:spcBef>
                <a:spcPts val="1400"/>
              </a:spcBef>
            </a:pPr>
            <a:r>
              <a:rPr lang="en-US" sz="2200" dirty="0">
                <a:solidFill>
                  <a:schemeClr val="accent3">
                    <a:lumMod val="25000"/>
                  </a:schemeClr>
                </a:solidFill>
                <a:latin typeface="Abadi" panose="020B0604020104020204" pitchFamily="34" charset="0"/>
              </a:rPr>
              <a:t>ISS orbit has the widest range of payload and a good rate of success;</a:t>
            </a:r>
          </a:p>
          <a:p>
            <a:pPr>
              <a:lnSpc>
                <a:spcPct val="100000"/>
              </a:lnSpc>
              <a:spcBef>
                <a:spcPts val="1400"/>
              </a:spcBef>
            </a:pPr>
            <a:r>
              <a:rPr lang="en-US" sz="2200" dirty="0">
                <a:solidFill>
                  <a:schemeClr val="accent3">
                    <a:lumMod val="25000"/>
                  </a:schemeClr>
                </a:solidFill>
                <a:latin typeface="Abadi" panose="020B0604020104020204" pitchFamily="34" charset="0"/>
              </a:rPr>
              <a:t>There are few launches to the orbits SO and GEO.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88BB0A8-5313-9EB1-B7B7-1679F56A2487}"/>
              </a:ext>
            </a:extLst>
          </p:cNvPr>
          <p:cNvPicPr>
            <a:picLocks noChangeAspect="1"/>
          </p:cNvPicPr>
          <p:nvPr/>
        </p:nvPicPr>
        <p:blipFill>
          <a:blip r:embed="rId3"/>
          <a:stretch>
            <a:fillRect/>
          </a:stretch>
        </p:blipFill>
        <p:spPr>
          <a:xfrm>
            <a:off x="770010" y="1400669"/>
            <a:ext cx="10687961" cy="263793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4307"/>
            <a:ext cx="7335764" cy="36506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started increasing in 2013 and kept until 2020</a:t>
            </a:r>
          </a:p>
          <a:p>
            <a:pPr>
              <a:lnSpc>
                <a:spcPct val="100000"/>
              </a:lnSpc>
              <a:spcBef>
                <a:spcPts val="1400"/>
              </a:spcBef>
            </a:pPr>
            <a:r>
              <a:rPr lang="en-US" sz="2200" dirty="0">
                <a:solidFill>
                  <a:schemeClr val="accent3">
                    <a:lumMod val="25000"/>
                  </a:schemeClr>
                </a:solidFill>
                <a:latin typeface="Abadi" panose="020B0604020104020204" pitchFamily="34" charset="0"/>
              </a:rPr>
              <a:t>It seems that the first three years were a period of adjusts and improvement of technology.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3D59813-1C6A-0699-C7DF-3A435D942BF2}"/>
              </a:ext>
            </a:extLst>
          </p:cNvPr>
          <p:cNvPicPr>
            <a:picLocks noChangeAspect="1"/>
          </p:cNvPicPr>
          <p:nvPr/>
        </p:nvPicPr>
        <p:blipFill>
          <a:blip r:embed="rId3"/>
          <a:stretch>
            <a:fillRect/>
          </a:stretch>
        </p:blipFill>
        <p:spPr>
          <a:xfrm>
            <a:off x="8214377" y="1664307"/>
            <a:ext cx="3243595" cy="225303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According to data, there are four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obtained by selecting unique occurrences of “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243631D-1803-FAE7-172F-0FCC566E6E4A}"/>
              </a:ext>
            </a:extLst>
          </p:cNvPr>
          <p:cNvPicPr>
            <a:picLocks noChangeAspect="1"/>
          </p:cNvPicPr>
          <p:nvPr/>
        </p:nvPicPr>
        <p:blipFill>
          <a:blip r:embed="rId3"/>
          <a:stretch>
            <a:fillRect/>
          </a:stretch>
        </p:blipFill>
        <p:spPr>
          <a:xfrm>
            <a:off x="1395253" y="2592140"/>
            <a:ext cx="1972017" cy="192899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1626"/>
            <a:ext cx="9745589" cy="4605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1A323CF-29FE-4489-1337-A98DC2FAF9CF}"/>
              </a:ext>
            </a:extLst>
          </p:cNvPr>
          <p:cNvPicPr>
            <a:picLocks noChangeAspect="1"/>
          </p:cNvPicPr>
          <p:nvPr/>
        </p:nvPicPr>
        <p:blipFill>
          <a:blip r:embed="rId3"/>
          <a:stretch>
            <a:fillRect/>
          </a:stretch>
        </p:blipFill>
        <p:spPr>
          <a:xfrm>
            <a:off x="770011" y="2085501"/>
            <a:ext cx="10515600" cy="29422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6247"/>
            <a:ext cx="10515600" cy="4569326"/>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000" dirty="0">
                <a:solidFill>
                  <a:schemeClr val="accent3">
                    <a:lumMod val="25000"/>
                  </a:schemeClr>
                </a:solidFill>
                <a:latin typeface="Abadi"/>
              </a:rPr>
              <a:t>The following methodologies were used to analyze data:</a:t>
            </a:r>
          </a:p>
          <a:p>
            <a:pPr lvl="1">
              <a:lnSpc>
                <a:spcPct val="120000"/>
              </a:lnSpc>
              <a:spcBef>
                <a:spcPts val="1400"/>
              </a:spcBef>
            </a:pPr>
            <a:r>
              <a:rPr lang="en-US" sz="2000" dirty="0">
                <a:solidFill>
                  <a:schemeClr val="tx1"/>
                </a:solidFill>
                <a:latin typeface="Abadi"/>
              </a:rPr>
              <a:t>Data Collection using web scraping and SpaceX API;</a:t>
            </a:r>
          </a:p>
          <a:p>
            <a:pPr lvl="1">
              <a:lnSpc>
                <a:spcPct val="120000"/>
              </a:lnSpc>
              <a:spcBef>
                <a:spcPts val="1400"/>
              </a:spcBef>
            </a:pPr>
            <a:r>
              <a:rPr lang="en-US" sz="2000" dirty="0">
                <a:solidFill>
                  <a:schemeClr val="tx1"/>
                </a:solidFill>
                <a:latin typeface="Abadi"/>
              </a:rPr>
              <a:t>Exploratory Data Analysis (EDA), including data wrangling, data visualization and interactive visual analytics;</a:t>
            </a:r>
          </a:p>
          <a:p>
            <a:pPr lvl="1">
              <a:lnSpc>
                <a:spcPct val="120000"/>
              </a:lnSpc>
              <a:spcBef>
                <a:spcPts val="1400"/>
              </a:spcBef>
            </a:pPr>
            <a:r>
              <a:rPr lang="en-US" sz="2000" dirty="0">
                <a:solidFill>
                  <a:schemeClr val="tx1"/>
                </a:solidFill>
                <a:latin typeface="Abadi"/>
              </a:rPr>
              <a:t>Machine Learning Prediction.</a:t>
            </a:r>
          </a:p>
          <a:p>
            <a:pPr>
              <a:lnSpc>
                <a:spcPct val="120000"/>
              </a:lnSpc>
              <a:spcBef>
                <a:spcPts val="1400"/>
              </a:spcBef>
            </a:pPr>
            <a:r>
              <a:rPr lang="en-US" sz="2000" dirty="0">
                <a:solidFill>
                  <a:schemeClr val="tx1"/>
                </a:solidFill>
                <a:latin typeface="Abadi"/>
              </a:rPr>
              <a:t>Summary of all results</a:t>
            </a:r>
          </a:p>
          <a:p>
            <a:pPr lvl="1">
              <a:lnSpc>
                <a:spcPct val="120000"/>
              </a:lnSpc>
              <a:spcBef>
                <a:spcPts val="1400"/>
              </a:spcBef>
            </a:pPr>
            <a:r>
              <a:rPr lang="en-US" sz="2000" dirty="0">
                <a:solidFill>
                  <a:schemeClr val="tx1"/>
                </a:solidFill>
                <a:latin typeface="Abadi"/>
              </a:rPr>
              <a:t>It was possible to collected valuable data from public source;</a:t>
            </a:r>
          </a:p>
          <a:p>
            <a:pPr lvl="1">
              <a:lnSpc>
                <a:spcPct val="120000"/>
              </a:lnSpc>
              <a:spcBef>
                <a:spcPts val="1400"/>
              </a:spcBef>
            </a:pPr>
            <a:r>
              <a:rPr lang="en-US" sz="2000" dirty="0">
                <a:solidFill>
                  <a:schemeClr val="tx1"/>
                </a:solidFill>
                <a:latin typeface="Abadi"/>
              </a:rPr>
              <a:t>EDA allowed to identify which features are best to predict success of launchings;</a:t>
            </a:r>
          </a:p>
          <a:p>
            <a:pPr lvl="1">
              <a:lnSpc>
                <a:spcPct val="120000"/>
              </a:lnSpc>
              <a:spcBef>
                <a:spcPts val="1400"/>
              </a:spcBef>
            </a:pPr>
            <a:r>
              <a:rPr lang="en-US" sz="2000" dirty="0">
                <a:solidFill>
                  <a:schemeClr val="tx1"/>
                </a:solidFill>
                <a:latin typeface="Abadi"/>
              </a:rPr>
              <a:t>Machine Learning Prediction showed the best model to predict which characteristics are important to drive this opportunity by the best way, using all collected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 contain ‘ CRS’, which corresponds to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0E6B131-9104-08CD-A236-3561574DF745}"/>
              </a:ext>
            </a:extLst>
          </p:cNvPr>
          <p:cNvPicPr>
            <a:picLocks noChangeAspect="1"/>
          </p:cNvPicPr>
          <p:nvPr/>
        </p:nvPicPr>
        <p:blipFill>
          <a:blip r:embed="rId3"/>
          <a:stretch>
            <a:fillRect/>
          </a:stretch>
        </p:blipFill>
        <p:spPr>
          <a:xfrm>
            <a:off x="1061858" y="2657399"/>
            <a:ext cx="2562583" cy="108600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71F0DB7-98E7-B0FE-9BC1-FA5DC3291B28}"/>
              </a:ext>
            </a:extLst>
          </p:cNvPr>
          <p:cNvPicPr>
            <a:picLocks noChangeAspect="1"/>
          </p:cNvPicPr>
          <p:nvPr/>
        </p:nvPicPr>
        <p:blipFill>
          <a:blip r:embed="rId3"/>
          <a:stretch>
            <a:fillRect/>
          </a:stretch>
        </p:blipFill>
        <p:spPr>
          <a:xfrm>
            <a:off x="1390456" y="2890762"/>
            <a:ext cx="2781688" cy="10764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By filtering data by successful landing outcome on ground pad and getting the minimum value for date it’s possible to identify the first occurrence, that happened on 12/22/2015.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2E4941E-811C-7F20-D41C-E852F74D89CF}"/>
              </a:ext>
            </a:extLst>
          </p:cNvPr>
          <p:cNvPicPr>
            <a:picLocks noChangeAspect="1"/>
          </p:cNvPicPr>
          <p:nvPr/>
        </p:nvPicPr>
        <p:blipFill>
          <a:blip r:embed="rId3"/>
          <a:stretch>
            <a:fillRect/>
          </a:stretch>
        </p:blipFill>
        <p:spPr>
          <a:xfrm>
            <a:off x="1676401" y="2541705"/>
            <a:ext cx="2233804" cy="88729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975" y="1825625"/>
            <a:ext cx="9572624" cy="3813175"/>
          </a:xfrm>
          <a:prstGeom prst="rect">
            <a:avLst/>
          </a:prstGeom>
        </p:spPr>
        <p:txBody>
          <a:bodyPr lIns="91440" tIns="45720" rIns="91440" bIns="45720" anchor="t">
            <a:normAutofit/>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Boosters which have successfully landed on drone ship and had payload mass greater than 4000 but less than 6000</a:t>
            </a: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7B616EC-ED1D-4D9F-4FC1-8A8E3B84B24B}"/>
              </a:ext>
            </a:extLst>
          </p:cNvPr>
          <p:cNvPicPr>
            <a:picLocks noChangeAspect="1"/>
          </p:cNvPicPr>
          <p:nvPr/>
        </p:nvPicPr>
        <p:blipFill>
          <a:blip r:embed="rId3"/>
          <a:stretch>
            <a:fillRect/>
          </a:stretch>
        </p:blipFill>
        <p:spPr>
          <a:xfrm>
            <a:off x="1309480" y="2885769"/>
            <a:ext cx="1748046" cy="149114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0200"/>
            <a:ext cx="9745589" cy="4576763"/>
          </a:xfrm>
          <a:prstGeom prst="rect">
            <a:avLst/>
          </a:prstGeom>
        </p:spPr>
        <p:txBody>
          <a:bodyPr>
            <a:normAutofit/>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Number of successful and failure mission outcomes:</a:t>
            </a:r>
          </a:p>
          <a:p>
            <a:endParaRPr lang="en-US" sz="1800" b="0" i="0" u="none" strike="noStrike" baseline="0" dirty="0">
              <a:solidFill>
                <a:srgbClr val="292929"/>
              </a:solidFill>
              <a:latin typeface="Abadi" panose="020B0604020104020204" pitchFamily="34" charset="0"/>
            </a:endParaRP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E477BF7-1E8E-2B8C-FBA4-A1E7C56EB60E}"/>
              </a:ext>
            </a:extLst>
          </p:cNvPr>
          <p:cNvPicPr>
            <a:picLocks noChangeAspect="1"/>
          </p:cNvPicPr>
          <p:nvPr/>
        </p:nvPicPr>
        <p:blipFill>
          <a:blip r:embed="rId3"/>
          <a:stretch>
            <a:fillRect/>
          </a:stretch>
        </p:blipFill>
        <p:spPr>
          <a:xfrm>
            <a:off x="1104384" y="2590654"/>
            <a:ext cx="4401066" cy="12477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9745589" cy="4729163"/>
          </a:xfrm>
          <a:prstGeom prst="rect">
            <a:avLst/>
          </a:prstGeom>
        </p:spPr>
        <p:txBody>
          <a:bodyPr>
            <a:normAutofit/>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Boosters which have carried the maximum payload mass.</a:t>
            </a: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endParaRPr lang="en-US" sz="1800" dirty="0">
              <a:solidFill>
                <a:srgbClr val="292929"/>
              </a:solidFill>
              <a:latin typeface="Abadi" panose="020B0604020104020204" pitchFamily="34" charset="0"/>
            </a:endParaRPr>
          </a:p>
          <a:p>
            <a:endParaRPr lang="en-US" sz="1800" b="0" i="0" u="none" strike="noStrike" baseline="0" dirty="0">
              <a:solidFill>
                <a:srgbClr val="292929"/>
              </a:solidFill>
              <a:latin typeface="Abadi" panose="020B0604020104020204" pitchFamily="34" charset="0"/>
            </a:endParaRPr>
          </a:p>
          <a:p>
            <a:pPr marL="0" indent="0">
              <a:buNone/>
            </a:pPr>
            <a:endParaRPr lang="en-US" sz="1800" b="0" i="0" u="none" strike="noStrike" baseline="0" dirty="0">
              <a:solidFill>
                <a:srgbClr val="292929"/>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342F205-E879-F33C-CB9B-BB24050C0CA4}"/>
              </a:ext>
            </a:extLst>
          </p:cNvPr>
          <p:cNvPicPr>
            <a:picLocks noChangeAspect="1"/>
          </p:cNvPicPr>
          <p:nvPr/>
        </p:nvPicPr>
        <p:blipFill>
          <a:blip r:embed="rId3"/>
          <a:stretch>
            <a:fillRect/>
          </a:stretch>
        </p:blipFill>
        <p:spPr>
          <a:xfrm>
            <a:off x="1409699" y="2308734"/>
            <a:ext cx="4048573" cy="22405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list above has the only two occurrences.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34E4B46-A055-0D42-B90F-CEB0EFE2B858}"/>
              </a:ext>
            </a:extLst>
          </p:cNvPr>
          <p:cNvPicPr>
            <a:picLocks noChangeAspect="1"/>
          </p:cNvPicPr>
          <p:nvPr/>
        </p:nvPicPr>
        <p:blipFill>
          <a:blip r:embed="rId3"/>
          <a:stretch>
            <a:fillRect/>
          </a:stretch>
        </p:blipFill>
        <p:spPr>
          <a:xfrm>
            <a:off x="1375996" y="2751661"/>
            <a:ext cx="5249008" cy="16099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all landing outcomes between the date 2010 06 04 and 2017 03 20: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view of data alerts us that “No attempt” must be taken in account.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B6231BE-6010-DE1B-5725-E3928EBC5230}"/>
              </a:ext>
            </a:extLst>
          </p:cNvPr>
          <p:cNvPicPr>
            <a:picLocks noChangeAspect="1"/>
          </p:cNvPicPr>
          <p:nvPr/>
        </p:nvPicPr>
        <p:blipFill>
          <a:blip r:embed="rId3"/>
          <a:stretch>
            <a:fillRect/>
          </a:stretch>
        </p:blipFill>
        <p:spPr>
          <a:xfrm>
            <a:off x="1499651" y="2528572"/>
            <a:ext cx="4596349" cy="27054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05375"/>
            <a:ext cx="10515601" cy="12715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sites are near sea, probably by safety, but not too far from roads and railroads.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6EFF9D4B-5780-30D9-40E7-2884959AD0D8}"/>
              </a:ext>
            </a:extLst>
          </p:cNvPr>
          <p:cNvPicPr>
            <a:picLocks noChangeAspect="1"/>
          </p:cNvPicPr>
          <p:nvPr/>
        </p:nvPicPr>
        <p:blipFill>
          <a:blip r:embed="rId3"/>
          <a:stretch>
            <a:fillRect/>
          </a:stretch>
        </p:blipFill>
        <p:spPr>
          <a:xfrm>
            <a:off x="3009038" y="1393972"/>
            <a:ext cx="5705734" cy="34389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72191"/>
            <a:ext cx="10290328"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is to evaluate the viability of the new company Space Y to compete with Space X.</a:t>
            </a:r>
          </a:p>
          <a:p>
            <a:pPr>
              <a:spcBef>
                <a:spcPts val="1400"/>
              </a:spcBef>
            </a:pPr>
            <a:r>
              <a:rPr lang="en-US" sz="2200" dirty="0">
                <a:solidFill>
                  <a:schemeClr val="accent3">
                    <a:lumMod val="25000"/>
                  </a:schemeClr>
                </a:solidFill>
                <a:latin typeface="Abadi" panose="020B0604020104020204" pitchFamily="34" charset="0"/>
              </a:rPr>
              <a:t>Desirable answers:</a:t>
            </a:r>
          </a:p>
          <a:p>
            <a:pPr lvl="1">
              <a:spcBef>
                <a:spcPts val="1400"/>
              </a:spcBef>
            </a:pPr>
            <a:r>
              <a:rPr lang="en-US" sz="1800" dirty="0">
                <a:solidFill>
                  <a:schemeClr val="accent3">
                    <a:lumMod val="25000"/>
                  </a:schemeClr>
                </a:solidFill>
                <a:latin typeface="Abadi" panose="020B0604020104020204" pitchFamily="34" charset="0"/>
              </a:rPr>
              <a:t>The best way to estimate the total cost for launches, by predicting successful landings of the first stage of rockets;</a:t>
            </a:r>
          </a:p>
          <a:p>
            <a:pPr lvl="1">
              <a:spcBef>
                <a:spcPts val="1400"/>
              </a:spcBef>
            </a:pPr>
            <a:r>
              <a:rPr lang="en-US" sz="1800" dirty="0">
                <a:solidFill>
                  <a:schemeClr val="accent3">
                    <a:lumMod val="25000"/>
                  </a:schemeClr>
                </a:solidFill>
                <a:latin typeface="Abadi" panose="020B0604020104020204" pitchFamily="34" charset="0"/>
              </a:rPr>
              <a:t>Where is the best place to make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61832"/>
            <a:ext cx="9745589" cy="45151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Example of KSC LC 39A launch site launch outcomes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Green markers indicate successful and red ones indicate failure.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Site</a:t>
            </a:r>
          </a:p>
        </p:txBody>
      </p:sp>
      <p:pic>
        <p:nvPicPr>
          <p:cNvPr id="4" name="Picture 3">
            <a:extLst>
              <a:ext uri="{FF2B5EF4-FFF2-40B4-BE49-F238E27FC236}">
                <a16:creationId xmlns:a16="http://schemas.microsoft.com/office/drawing/2014/main" id="{184B1F06-1EA5-6388-3277-08BF5A9B677D}"/>
              </a:ext>
            </a:extLst>
          </p:cNvPr>
          <p:cNvPicPr>
            <a:picLocks noChangeAspect="1"/>
          </p:cNvPicPr>
          <p:nvPr/>
        </p:nvPicPr>
        <p:blipFill>
          <a:blip r:embed="rId3"/>
          <a:stretch>
            <a:fillRect/>
          </a:stretch>
        </p:blipFill>
        <p:spPr>
          <a:xfrm>
            <a:off x="1649054" y="2268254"/>
            <a:ext cx="7987499" cy="28560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29150"/>
            <a:ext cx="10515601" cy="1376363"/>
          </a:xfrm>
          <a:prstGeom prst="rect">
            <a:avLst/>
          </a:prstGeom>
        </p:spPr>
        <p:txBody>
          <a:bodyPr lIns="91440" tIns="45720" rIns="91440" bIns="45720" anchor="t">
            <a:normAutofit/>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Launch site KSC LC-39A has good logistics aspects, being near railroad and road and relatively far from inhabited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Logistics and Safety</a:t>
            </a:r>
          </a:p>
        </p:txBody>
      </p:sp>
      <p:pic>
        <p:nvPicPr>
          <p:cNvPr id="4" name="Picture 3">
            <a:extLst>
              <a:ext uri="{FF2B5EF4-FFF2-40B4-BE49-F238E27FC236}">
                <a16:creationId xmlns:a16="http://schemas.microsoft.com/office/drawing/2014/main" id="{C6D5FA45-C968-EAE6-0A5F-23E5B3E4B32A}"/>
              </a:ext>
            </a:extLst>
          </p:cNvPr>
          <p:cNvPicPr>
            <a:picLocks noChangeAspect="1"/>
          </p:cNvPicPr>
          <p:nvPr/>
        </p:nvPicPr>
        <p:blipFill>
          <a:blip r:embed="rId3"/>
          <a:stretch>
            <a:fillRect/>
          </a:stretch>
        </p:blipFill>
        <p:spPr>
          <a:xfrm>
            <a:off x="4208316" y="1544234"/>
            <a:ext cx="4078434" cy="321826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65475"/>
            <a:ext cx="9745589" cy="911487"/>
          </a:xfrm>
          <a:prstGeom prst="rect">
            <a:avLst/>
          </a:prstGeom>
        </p:spPr>
        <p:txBody>
          <a:bodyPr lIns="91440" tIns="45720" rIns="91440" bIns="45720" anchor="t">
            <a:normAutofit/>
          </a:bodyPr>
          <a:lstStyle/>
          <a:p>
            <a:r>
              <a:rPr lang="en-US" sz="2000" b="0" i="0" u="none" strike="noStrike" baseline="0" dirty="0">
                <a:solidFill>
                  <a:srgbClr val="292929"/>
                </a:solidFill>
                <a:latin typeface="Abadi" panose="020B0604020104020204" pitchFamily="34" charset="0"/>
              </a:rPr>
              <a:t>The place from where launches are done seems to be a very important factor of success of missions.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by Site</a:t>
            </a:r>
          </a:p>
        </p:txBody>
      </p:sp>
      <p:pic>
        <p:nvPicPr>
          <p:cNvPr id="4" name="Picture 3" descr="Chart, pie chart&#10;&#10;Description automatically generated">
            <a:extLst>
              <a:ext uri="{FF2B5EF4-FFF2-40B4-BE49-F238E27FC236}">
                <a16:creationId xmlns:a16="http://schemas.microsoft.com/office/drawing/2014/main" id="{1F24D0C3-B50B-26D5-F50A-0CA9279247A7}"/>
              </a:ext>
            </a:extLst>
          </p:cNvPr>
          <p:cNvPicPr>
            <a:picLocks noChangeAspect="1"/>
          </p:cNvPicPr>
          <p:nvPr/>
        </p:nvPicPr>
        <p:blipFill>
          <a:blip r:embed="rId3"/>
          <a:stretch>
            <a:fillRect/>
          </a:stretch>
        </p:blipFill>
        <p:spPr>
          <a:xfrm>
            <a:off x="2600324" y="1419224"/>
            <a:ext cx="6657975" cy="35960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076825"/>
            <a:ext cx="10551583" cy="1100138"/>
          </a:xfrm>
          <a:prstGeom prst="rect">
            <a:avLst/>
          </a:prstGeom>
        </p:spPr>
        <p:txBody>
          <a:bodyPr lIns="91440" tIns="45720" rIns="91440" bIns="45720" anchor="t">
            <a:normAutofit/>
          </a:bodyPr>
          <a:lstStyle/>
          <a:p>
            <a:pPr>
              <a:lnSpc>
                <a:spcPct val="100000"/>
              </a:lnSpc>
              <a:spcBef>
                <a:spcPts val="1400"/>
              </a:spcBef>
            </a:pPr>
            <a:r>
              <a:rPr lang="en-US" sz="2200" b="0" i="0" u="none" strike="noStrike" baseline="0" dirty="0">
                <a:solidFill>
                  <a:srgbClr val="292929"/>
                </a:solidFill>
                <a:latin typeface="Abadi" panose="020B0604020104020204" pitchFamily="34" charset="0"/>
              </a:rPr>
              <a:t>76.9% of launches are successful in this site.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0" i="0" u="none" strike="noStrike" baseline="0" dirty="0">
                <a:solidFill>
                  <a:srgbClr val="0A48CA"/>
                </a:solidFill>
                <a:latin typeface="Abadi" panose="020B0604020104020204" pitchFamily="34" charset="0"/>
              </a:rPr>
              <a:t>Launch Success Ratio for KSC LC-39A</a:t>
            </a:r>
            <a:endParaRPr lang="en-US" sz="3700" dirty="0">
              <a:solidFill>
                <a:srgbClr val="0B49CB"/>
              </a:solidFill>
              <a:latin typeface="Abadi"/>
            </a:endParaRPr>
          </a:p>
        </p:txBody>
      </p:sp>
      <p:pic>
        <p:nvPicPr>
          <p:cNvPr id="7" name="Picture 6">
            <a:extLst>
              <a:ext uri="{FF2B5EF4-FFF2-40B4-BE49-F238E27FC236}">
                <a16:creationId xmlns:a16="http://schemas.microsoft.com/office/drawing/2014/main" id="{9ECBA77A-31B7-89CE-C27E-7866FC3CC40F}"/>
              </a:ext>
            </a:extLst>
          </p:cNvPr>
          <p:cNvPicPr>
            <a:picLocks noChangeAspect="1"/>
          </p:cNvPicPr>
          <p:nvPr/>
        </p:nvPicPr>
        <p:blipFill>
          <a:blip r:embed="rId3"/>
          <a:stretch>
            <a:fillRect/>
          </a:stretch>
        </p:blipFill>
        <p:spPr>
          <a:xfrm>
            <a:off x="2809875" y="1557763"/>
            <a:ext cx="6696075" cy="316288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52999"/>
            <a:ext cx="10414662" cy="1223963"/>
          </a:xfrm>
          <a:prstGeom prst="rect">
            <a:avLst/>
          </a:prstGeom>
        </p:spPr>
        <p:txBody>
          <a:bodyPr lIns="91440" tIns="45720" rIns="91440" bIns="45720" anchor="t">
            <a:normAutofit/>
          </a:bodyPr>
          <a:lstStyle/>
          <a:p>
            <a:r>
              <a:rPr lang="en-US" sz="2200" b="0" i="0" u="none" strike="noStrike" baseline="0" dirty="0">
                <a:solidFill>
                  <a:srgbClr val="292929"/>
                </a:solidFill>
                <a:latin typeface="Abadi" panose="020B0604020104020204" pitchFamily="34" charset="0"/>
              </a:rPr>
              <a:t>Payloads under 6,000kg and FT boosters are the most successful combination.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700" b="0" i="0" u="none" strike="noStrike" baseline="0" dirty="0">
                <a:solidFill>
                  <a:srgbClr val="0A48CA"/>
                </a:solidFill>
                <a:latin typeface="Abadi" panose="020B0604020104020204" pitchFamily="34" charset="0"/>
              </a:rPr>
              <a:t>Payload vs. Launch Outcome</a:t>
            </a:r>
            <a:endParaRPr lang="en-US" sz="3700" dirty="0">
              <a:solidFill>
                <a:srgbClr val="0B49CB"/>
              </a:solidFill>
              <a:latin typeface="Abadi"/>
            </a:endParaRPr>
          </a:p>
        </p:txBody>
      </p:sp>
      <p:pic>
        <p:nvPicPr>
          <p:cNvPr id="9" name="Picture 8">
            <a:extLst>
              <a:ext uri="{FF2B5EF4-FFF2-40B4-BE49-F238E27FC236}">
                <a16:creationId xmlns:a16="http://schemas.microsoft.com/office/drawing/2014/main" id="{710CD9F0-5998-58E6-F958-0841995DE01D}"/>
              </a:ext>
            </a:extLst>
          </p:cNvPr>
          <p:cNvPicPr>
            <a:picLocks noChangeAspect="1"/>
          </p:cNvPicPr>
          <p:nvPr/>
        </p:nvPicPr>
        <p:blipFill>
          <a:blip r:embed="rId3"/>
          <a:stretch>
            <a:fillRect/>
          </a:stretch>
        </p:blipFill>
        <p:spPr>
          <a:xfrm>
            <a:off x="1790099" y="1419224"/>
            <a:ext cx="7353901" cy="34385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952999"/>
            <a:ext cx="10414662" cy="1223963"/>
          </a:xfrm>
          <a:prstGeom prst="rect">
            <a:avLst/>
          </a:prstGeom>
        </p:spPr>
        <p:txBody>
          <a:bodyPr lIns="91440" tIns="45720" rIns="91440" bIns="45720" anchor="t">
            <a:normAutofit/>
          </a:bodyPr>
          <a:lstStyle/>
          <a:p>
            <a:r>
              <a:rPr lang="en-US" sz="2200" b="0" i="0" u="none" strike="noStrike" baseline="0" dirty="0">
                <a:solidFill>
                  <a:srgbClr val="292929"/>
                </a:solidFill>
                <a:latin typeface="Abadi" panose="020B0604020104020204" pitchFamily="34" charset="0"/>
              </a:rPr>
              <a:t>There’s not enough data to estimate risk of launches over 7,000kg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3700" b="0" i="0" u="none" strike="noStrike" baseline="0" dirty="0">
                <a:solidFill>
                  <a:srgbClr val="0A48CA"/>
                </a:solidFill>
                <a:latin typeface="Abadi" panose="020B0604020104020204" pitchFamily="34" charset="0"/>
              </a:rPr>
              <a:t>Payload vs. Launch Outcome</a:t>
            </a:r>
            <a:endParaRPr lang="en-US" sz="3700" dirty="0">
              <a:solidFill>
                <a:srgbClr val="0B49CB"/>
              </a:solidFill>
              <a:latin typeface="Abadi"/>
            </a:endParaRPr>
          </a:p>
        </p:txBody>
      </p:sp>
      <p:pic>
        <p:nvPicPr>
          <p:cNvPr id="4" name="Picture 3">
            <a:extLst>
              <a:ext uri="{FF2B5EF4-FFF2-40B4-BE49-F238E27FC236}">
                <a16:creationId xmlns:a16="http://schemas.microsoft.com/office/drawing/2014/main" id="{117FD0F4-D2B4-6D84-6CFB-941029195715}"/>
              </a:ext>
            </a:extLst>
          </p:cNvPr>
          <p:cNvPicPr>
            <a:picLocks noChangeAspect="1"/>
          </p:cNvPicPr>
          <p:nvPr/>
        </p:nvPicPr>
        <p:blipFill>
          <a:blip r:embed="rId3"/>
          <a:stretch>
            <a:fillRect/>
          </a:stretch>
        </p:blipFill>
        <p:spPr>
          <a:xfrm>
            <a:off x="2242548" y="1652442"/>
            <a:ext cx="7082427" cy="3131513"/>
          </a:xfrm>
          <a:prstGeom prst="rect">
            <a:avLst/>
          </a:prstGeom>
        </p:spPr>
      </p:pic>
    </p:spTree>
    <p:extLst>
      <p:ext uri="{BB962C8B-B14F-4D97-AF65-F5344CB8AC3E}">
        <p14:creationId xmlns:p14="http://schemas.microsoft.com/office/powerpoint/2010/main" val="4018977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47825"/>
            <a:ext cx="5325989" cy="4245877"/>
          </a:xfrm>
          <a:prstGeom prst="rect">
            <a:avLst/>
          </a:prstGeom>
        </p:spPr>
        <p:txBody>
          <a:bodyPr vert="horz" lIns="91440" tIns="45720" rIns="91440" bIns="45720" rtlCol="0" anchor="t">
            <a:normAutofit/>
          </a:bodyPr>
          <a:lstStyle/>
          <a:p>
            <a:r>
              <a:rPr lang="en-US" sz="2200" b="0" i="0" u="none" strike="noStrike" baseline="0" dirty="0">
                <a:solidFill>
                  <a:srgbClr val="292929"/>
                </a:solidFill>
                <a:latin typeface="Abadi" panose="020B0604020104020204" pitchFamily="34" charset="0"/>
              </a:rPr>
              <a:t>Four classification models were tested, and their accuracies are plotted beside;</a:t>
            </a:r>
          </a:p>
          <a:p>
            <a:endParaRPr lang="en-US" sz="2200" dirty="0">
              <a:solidFill>
                <a:srgbClr val="292929"/>
              </a:solidFill>
              <a:latin typeface="Abadi" panose="020B0604020104020204" pitchFamily="34" charset="0"/>
            </a:endParaRPr>
          </a:p>
          <a:p>
            <a:endParaRPr lang="en-US" sz="2200" b="0" i="0" u="none" strike="noStrike" baseline="0" dirty="0">
              <a:solidFill>
                <a:srgbClr val="292929"/>
              </a:solidFill>
              <a:latin typeface="Abadi" panose="020B0604020104020204" pitchFamily="34" charset="0"/>
            </a:endParaRPr>
          </a:p>
          <a:p>
            <a:r>
              <a:rPr lang="en-US" sz="2200" b="0" i="0" u="none" strike="noStrike" baseline="0" dirty="0">
                <a:solidFill>
                  <a:srgbClr val="292929"/>
                </a:solidFill>
                <a:latin typeface="Abadi" panose="020B0604020104020204" pitchFamily="34" charset="0"/>
              </a:rPr>
              <a:t>The model with the highest classification accuracy is Decision Tree Classifier, 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9D557B9-D800-0FA4-BD91-178590E304E0}"/>
              </a:ext>
            </a:extLst>
          </p:cNvPr>
          <p:cNvPicPr>
            <a:picLocks noChangeAspect="1"/>
          </p:cNvPicPr>
          <p:nvPr/>
        </p:nvPicPr>
        <p:blipFill>
          <a:blip r:embed="rId3"/>
          <a:stretch>
            <a:fillRect/>
          </a:stretch>
        </p:blipFill>
        <p:spPr>
          <a:xfrm>
            <a:off x="7419975" y="1647825"/>
            <a:ext cx="3779911" cy="276891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657724"/>
            <a:ext cx="9477960" cy="1211263"/>
          </a:xfrm>
          <a:prstGeom prst="rect">
            <a:avLst/>
          </a:prstGeom>
        </p:spPr>
        <p:txBody>
          <a:bodyPr>
            <a:normAutofit/>
          </a:bodyPr>
          <a:lstStyle/>
          <a:p>
            <a:r>
              <a:rPr lang="en-US" sz="1800" b="0" i="0" u="none" strike="noStrike" baseline="0" dirty="0">
                <a:solidFill>
                  <a:srgbClr val="292929"/>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DDB9F86-2E96-8D31-B3AB-DF8085A928BA}"/>
              </a:ext>
            </a:extLst>
          </p:cNvPr>
          <p:cNvPicPr>
            <a:picLocks noChangeAspect="1"/>
          </p:cNvPicPr>
          <p:nvPr/>
        </p:nvPicPr>
        <p:blipFill>
          <a:blip r:embed="rId3"/>
          <a:stretch>
            <a:fillRect/>
          </a:stretch>
        </p:blipFill>
        <p:spPr>
          <a:xfrm>
            <a:off x="2199944" y="1486230"/>
            <a:ext cx="4068900" cy="30149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data sources were analyzed, refining conclusions along the process;</a:t>
            </a:r>
          </a:p>
          <a:p>
            <a:pPr>
              <a:lnSpc>
                <a:spcPct val="100000"/>
              </a:lnSpc>
              <a:spcBef>
                <a:spcPts val="1400"/>
              </a:spcBef>
            </a:pPr>
            <a:r>
              <a:rPr lang="en-US" sz="2200" dirty="0">
                <a:solidFill>
                  <a:schemeClr val="accent3">
                    <a:lumMod val="25000"/>
                  </a:schemeClr>
                </a:solidFill>
                <a:latin typeface="Abadi" panose="020B0604020104020204" pitchFamily="34" charset="0"/>
              </a:rPr>
              <a:t>The best launch site is KSC LC 39A;</a:t>
            </a:r>
          </a:p>
          <a:p>
            <a:pPr>
              <a:lnSpc>
                <a:spcPct val="100000"/>
              </a:lnSpc>
              <a:spcBef>
                <a:spcPts val="1400"/>
              </a:spcBef>
            </a:pPr>
            <a:r>
              <a:rPr lang="en-US" sz="2200" dirty="0">
                <a:solidFill>
                  <a:schemeClr val="accent3">
                    <a:lumMod val="25000"/>
                  </a:schemeClr>
                </a:solidFill>
                <a:latin typeface="Abadi" panose="020B0604020104020204" pitchFamily="34" charset="0"/>
              </a:rPr>
              <a:t>Launches above 7,000kg are less risky;</a:t>
            </a:r>
          </a:p>
          <a:p>
            <a:pPr>
              <a:lnSpc>
                <a:spcPct val="100000"/>
              </a:lnSpc>
              <a:spcBef>
                <a:spcPts val="1400"/>
              </a:spcBef>
            </a:pPr>
            <a:r>
              <a:rPr lang="en-US" sz="2200" dirty="0">
                <a:solidFill>
                  <a:schemeClr val="accent3">
                    <a:lumMod val="25000"/>
                  </a:schemeClr>
                </a:solidFill>
                <a:latin typeface="Abadi" panose="020B0604020104020204" pitchFamily="34" charset="0"/>
              </a:rPr>
              <a:t>Although most of mission outcomes are successful, successful landing outcomes seem to improve over time, according the evolution of processes and rockets;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l"/>
            <a:endParaRPr lang="en-IN" sz="1800" b="0" i="0" u="none" strike="noStrike" baseline="0" dirty="0">
              <a:solidFill>
                <a:srgbClr val="000000"/>
              </a:solidFill>
              <a:latin typeface="Abadi" panose="020B0604020104020204" pitchFamily="34" charset="0"/>
            </a:endParaRPr>
          </a:p>
          <a:p>
            <a:r>
              <a:rPr lang="en-US" sz="1800" b="0" i="0" u="none" strike="noStrike" baseline="0" dirty="0">
                <a:solidFill>
                  <a:srgbClr val="292929"/>
                </a:solidFill>
                <a:latin typeface="Abadi" panose="020B0604020104020204" pitchFamily="34" charset="0"/>
              </a:rPr>
              <a:t>As an improvement for model tests, it’s important to set a value to </a:t>
            </a:r>
            <a:r>
              <a:rPr lang="en-US" sz="1800" b="0" i="0" u="none" strike="noStrike" baseline="0" dirty="0" err="1">
                <a:solidFill>
                  <a:srgbClr val="292929"/>
                </a:solidFill>
                <a:latin typeface="Courier New" panose="02070309020205020404" pitchFamily="49" charset="0"/>
              </a:rPr>
              <a:t>np.random.seed</a:t>
            </a:r>
            <a:r>
              <a:rPr lang="en-US" sz="1800" b="0" i="0" u="none" strike="noStrike" baseline="0" dirty="0" err="1">
                <a:solidFill>
                  <a:srgbClr val="292929"/>
                </a:solidFill>
                <a:latin typeface="Abadi" panose="020B0604020104020204" pitchFamily="34" charset="0"/>
              </a:rPr>
              <a:t>variable</a:t>
            </a:r>
            <a:r>
              <a:rPr lang="en-US" sz="1800" b="0" i="0" u="none" strike="noStrike" baseline="0" dirty="0">
                <a:solidFill>
                  <a:srgbClr val="292929"/>
                </a:solidFill>
                <a:latin typeface="Abadi" panose="020B0604020104020204" pitchFamily="34" charset="0"/>
              </a:rPr>
              <a:t>;</a:t>
            </a:r>
          </a:p>
          <a:p>
            <a:r>
              <a:rPr lang="en-US" sz="1800" b="0" i="0" u="none" strike="noStrike" baseline="0" dirty="0">
                <a:solidFill>
                  <a:srgbClr val="292929"/>
                </a:solidFill>
                <a:latin typeface="Abadi" panose="020B0604020104020204" pitchFamily="34" charset="0"/>
              </a:rPr>
              <a:t>Folium didn’t show maps on </a:t>
            </a:r>
            <a:r>
              <a:rPr lang="en-US" sz="1800" b="0" i="0" u="none" strike="noStrike" baseline="0" dirty="0" err="1">
                <a:solidFill>
                  <a:srgbClr val="292929"/>
                </a:solidFill>
                <a:latin typeface="Abadi" panose="020B0604020104020204" pitchFamily="34" charset="0"/>
              </a:rPr>
              <a:t>Github</a:t>
            </a:r>
            <a:r>
              <a:rPr lang="en-US" sz="1800" b="0" i="0" u="none" strike="noStrike" baseline="0" dirty="0">
                <a:solidFill>
                  <a:srgbClr val="292929"/>
                </a:solidFill>
                <a:latin typeface="Abadi" panose="020B0604020104020204" pitchFamily="34" charset="0"/>
              </a:rPr>
              <a:t>, so I took screenshots.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 X was obtained from 2 sources:</a:t>
            </a:r>
          </a:p>
          <a:p>
            <a:pPr lvl="2">
              <a:lnSpc>
                <a:spcPct val="120000"/>
              </a:lnSpc>
              <a:spcBef>
                <a:spcPts val="1400"/>
              </a:spcBef>
            </a:pPr>
            <a:r>
              <a:rPr lang="en-US" sz="7200" dirty="0">
                <a:solidFill>
                  <a:schemeClr val="bg2">
                    <a:lumMod val="50000"/>
                  </a:schemeClr>
                </a:solidFill>
                <a:latin typeface="Abadi"/>
              </a:rPr>
              <a:t>Space X API </a:t>
            </a:r>
            <a:r>
              <a:rPr lang="it-IT" sz="7200" dirty="0">
                <a:solidFill>
                  <a:schemeClr val="bg2">
                    <a:lumMod val="50000"/>
                  </a:schemeClr>
                </a:solidFill>
                <a:latin typeface="Abadi"/>
              </a:rPr>
              <a:t>(https://api.spacexdata.com/v4/rockets/)</a:t>
            </a:r>
            <a:endParaRPr lang="en-US" sz="7200" dirty="0">
              <a:solidFill>
                <a:schemeClr val="bg2">
                  <a:lumMod val="50000"/>
                </a:schemeClr>
              </a:solidFill>
              <a:latin typeface="Abadi"/>
            </a:endParaRP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predictive analysis using classification models</a:t>
            </a:r>
          </a:p>
          <a:p>
            <a:pPr lvl="1">
              <a:lnSpc>
                <a:spcPct val="120000"/>
              </a:lnSpc>
              <a:spcBef>
                <a:spcPts val="1400"/>
              </a:spcBef>
            </a:pPr>
            <a:r>
              <a:rPr lang="en-US" sz="1900" dirty="0">
                <a:solidFill>
                  <a:schemeClr val="bg2">
                    <a:lumMod val="50000"/>
                  </a:schemeClr>
                </a:solidFill>
                <a:latin typeface="Abadi"/>
              </a:rPr>
              <a:t>Data that was collected until this step were normalized, divided in training and test data sets and evaluated and test data sets and evaluated by four different classification models, being the accuracy of each model evaluated using different combinations of parameters.</a:t>
            </a:r>
          </a:p>
          <a:p>
            <a:pPr>
              <a:lnSpc>
                <a:spcPct val="12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076754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from Space X API ( https://api.spacexdata.com/v4/rockets/ rockets/) and from Wikipedia (https://en.wikipedia.org/wiki/List_of_Falcon/_9/_and_Falcon_Heavy_launches ), using web scraping technics.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a public API from where data can be obtained and then used;</a:t>
            </a:r>
          </a:p>
          <a:p>
            <a:pPr>
              <a:lnSpc>
                <a:spcPct val="100000"/>
              </a:lnSpc>
              <a:spcBef>
                <a:spcPts val="1400"/>
              </a:spcBef>
            </a:pPr>
            <a:r>
              <a:rPr lang="en-US" sz="2200" dirty="0">
                <a:solidFill>
                  <a:schemeClr val="accent3">
                    <a:lumMod val="25000"/>
                  </a:schemeClr>
                </a:solidFill>
                <a:latin typeface="Abadi" panose="020B0604020104020204" pitchFamily="34" charset="0"/>
              </a:rPr>
              <a:t>This API was used according to the flowchart beside and then data is persisted.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C43EF37-7CC3-3C1E-A182-7E9A424832BA}"/>
              </a:ext>
            </a:extLst>
          </p:cNvPr>
          <p:cNvPicPr>
            <a:picLocks noChangeAspect="1"/>
          </p:cNvPicPr>
          <p:nvPr/>
        </p:nvPicPr>
        <p:blipFill>
          <a:blip r:embed="rId3"/>
          <a:stretch>
            <a:fillRect/>
          </a:stretch>
        </p:blipFill>
        <p:spPr>
          <a:xfrm>
            <a:off x="8130889" y="1800226"/>
            <a:ext cx="2137373" cy="4225924"/>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elements/1.1/"/>
    <ds:schemaRef ds:uri="f80a141d-92ca-4d3d-9308-f7e7b1d44ce8"/>
    <ds:schemaRef ds:uri="http://schemas.microsoft.com/office/infopath/2007/PartnerControls"/>
    <ds:schemaRef ds:uri="155be751-a274-42e8-93fb-f39d3b9bccc8"/>
    <ds:schemaRef ds:uri="http://purl.org/dc/dcmitype/"/>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215</TotalTime>
  <Words>2022</Words>
  <Application>Microsoft Office PowerPoint</Application>
  <PresentationFormat>Widescreen</PresentationFormat>
  <Paragraphs>325</Paragraphs>
  <Slides>52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Abadi</vt:lpstr>
      <vt:lpstr>Arial</vt:lpstr>
      <vt:lpstr>Calibri</vt:lpstr>
      <vt:lpstr>Calibri Light</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rohit bale</cp:lastModifiedBy>
  <cp:revision>277</cp:revision>
  <cp:lastPrinted>2023-04-28T21:22:03Z</cp:lastPrinted>
  <dcterms:created xsi:type="dcterms:W3CDTF">2021-04-29T18:58:34Z</dcterms:created>
  <dcterms:modified xsi:type="dcterms:W3CDTF">2023-04-28T22:36:38Z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